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Preferences of Design for Side View.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2CE-47DE-961F-522CB48FFE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2CE-47DE-961F-522CB48FFE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2CE-47DE-961F-522CB48FFE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2CE-47DE-961F-522CB48FFEE1}"/>
              </c:ext>
            </c:extLst>
          </c:dPt>
          <c:cat>
            <c:strRef>
              <c:f>Sheet1!$A$2:$A$5</c:f>
              <c:strCache>
                <c:ptCount val="2"/>
                <c:pt idx="0">
                  <c:v>Design 1</c:v>
                </c:pt>
                <c:pt idx="1">
                  <c:v>Design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7-4BAD-8208-8F0528604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Preferences of Design for Rear View.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5F7-44EE-8CD0-BCFD572B32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5F7-44EE-8CD0-BCFD572B32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5F7-44EE-8CD0-BCFD572B32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5F7-44EE-8CD0-BCFD572B32A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5F7-44EE-8CD0-BCFD572B32A5}"/>
              </c:ext>
            </c:extLst>
          </c:dPt>
          <c:cat>
            <c:strRef>
              <c:f>Sheet1!$A$2:$A$6</c:f>
              <c:strCache>
                <c:ptCount val="2"/>
                <c:pt idx="0">
                  <c:v>Design 1</c:v>
                </c:pt>
                <c:pt idx="1">
                  <c:v>Design 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1E-4599-A296-20CBE5C3D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968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0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39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1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56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6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14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55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552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81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997305D-209F-4993-911F-7455C3D6F783}" type="datetimeFigureOut">
              <a:rPr lang="en-GB" smtClean="0"/>
              <a:t>29/03/2024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EE5D6FF-2F1D-4993-B4B9-7864DC4C31CC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8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4A4C-D362-B6EB-D3CD-60C3E79B0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0" i="0">
                <a:effectLst/>
              </a:rPr>
              <a:t>CYCLIST-AUTONOMOUS VEHICLE</a:t>
            </a:r>
            <a:br>
              <a:rPr lang="en-US" sz="4000"/>
            </a:br>
            <a:r>
              <a:rPr lang="en-US" sz="4000" b="0" i="0">
                <a:effectLst/>
              </a:rPr>
              <a:t>INTERACTION: ENHANCING ROAD</a:t>
            </a:r>
            <a:br>
              <a:rPr lang="en-US" sz="4000"/>
            </a:br>
            <a:r>
              <a:rPr lang="en-US" sz="4000" b="0" i="0">
                <a:effectLst/>
              </a:rPr>
              <a:t>SAFETY THROUGH AN AUGMENTED</a:t>
            </a:r>
            <a:br>
              <a:rPr lang="en-US" sz="4000"/>
            </a:br>
            <a:r>
              <a:rPr lang="en-US" sz="4000" b="0" i="0">
                <a:effectLst/>
              </a:rPr>
              <a:t>REALITY PROTOTYPE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8E3C8-5BC4-41A8-B008-76A0649F90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Cameron McDonald</a:t>
            </a:r>
          </a:p>
          <a:p>
            <a:r>
              <a:rPr lang="en-US"/>
              <a:t>2570726M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83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8AE67-6C54-8363-0391-75F05F7B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1026" name="Picture 2" descr="upload.wikimedia.org/wikipedia/commons/d/d3/Waymo_...">
            <a:extLst>
              <a:ext uri="{FF2B5EF4-FFF2-40B4-BE49-F238E27FC236}">
                <a16:creationId xmlns:a16="http://schemas.microsoft.com/office/drawing/2014/main" id="{C8C0794F-08F4-7C9B-0FCC-0CB0C0C70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r="18425"/>
          <a:stretch/>
        </p:blipFill>
        <p:spPr bwMode="auto">
          <a:xfrm>
            <a:off x="4639733" y="10"/>
            <a:ext cx="755226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09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49062-4A96-B377-4C34-317D8C14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Background</a:t>
            </a:r>
          </a:p>
        </p:txBody>
      </p:sp>
      <p:pic>
        <p:nvPicPr>
          <p:cNvPr id="2050" name="Picture 2" descr="Google's self-driving car: How does it work and when can we drive one? |  Google | The Guardian">
            <a:extLst>
              <a:ext uri="{FF2B5EF4-FFF2-40B4-BE49-F238E27FC236}">
                <a16:creationId xmlns:a16="http://schemas.microsoft.com/office/drawing/2014/main" id="{96620528-1EEE-A140-5B01-B348231508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/>
          <a:stretch/>
        </p:blipFill>
        <p:spPr bwMode="auto">
          <a:xfrm>
            <a:off x="4639733" y="10"/>
            <a:ext cx="755226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66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3093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3098" name="Straight Connector 3097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A9C0D-0515-7BA3-EC0B-C55DDCD8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Requirements</a:t>
            </a:r>
          </a:p>
        </p:txBody>
      </p:sp>
      <p:pic>
        <p:nvPicPr>
          <p:cNvPr id="3074" name="Picture 2" descr="Royalty-Free photo: Photograph of girl ride on female beach cruiser bike  with VR headset | PickPik">
            <a:extLst>
              <a:ext uri="{FF2B5EF4-FFF2-40B4-BE49-F238E27FC236}">
                <a16:creationId xmlns:a16="http://schemas.microsoft.com/office/drawing/2014/main" id="{3831D0C7-3162-9A44-0BB4-357536A631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4" r="13384"/>
          <a:stretch/>
        </p:blipFill>
        <p:spPr bwMode="auto">
          <a:xfrm>
            <a:off x="4639733" y="10"/>
            <a:ext cx="755226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2" name="Rectangle 3101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95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6D50BAE-2B1C-44EA-98D3-FF227A694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C27A8-42AF-9F66-6308-8CD11A67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Design</a:t>
            </a:r>
          </a:p>
        </p:txBody>
      </p:sp>
      <p:pic>
        <p:nvPicPr>
          <p:cNvPr id="41" name="Picture 40" descr="A yellow caution sign on a gray background&#10;&#10;Description automatically generated">
            <a:extLst>
              <a:ext uri="{FF2B5EF4-FFF2-40B4-BE49-F238E27FC236}">
                <a16:creationId xmlns:a16="http://schemas.microsoft.com/office/drawing/2014/main" id="{0E63E791-DFBC-CC34-79B0-3946727E0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97" y="1876982"/>
            <a:ext cx="2484888" cy="114926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0354A3E-8646-42D8-BBA1-296667346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201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red corner on a gray background&#10;&#10;Description automatically generated">
            <a:extLst>
              <a:ext uri="{FF2B5EF4-FFF2-40B4-BE49-F238E27FC236}">
                <a16:creationId xmlns:a16="http://schemas.microsoft.com/office/drawing/2014/main" id="{FEDAC82B-1DB4-87C0-D70B-00F1A8132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860776"/>
            <a:ext cx="2476811" cy="1151716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D8F64D4-85B6-4B50-8267-A3422575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8730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red sign with white text&#10;&#10;Description automatically generated">
            <a:extLst>
              <a:ext uri="{FF2B5EF4-FFF2-40B4-BE49-F238E27FC236}">
                <a16:creationId xmlns:a16="http://schemas.microsoft.com/office/drawing/2014/main" id="{94624952-DA3C-DEE3-45E9-DD6BD48C4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30" y="1855962"/>
            <a:ext cx="2511016" cy="116134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82E57E1-FBFC-4937-B6B9-C381D1C95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5464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Content Placeholder 34" descr="A green screen with a black background&#10;&#10;Description automatically generated">
            <a:extLst>
              <a:ext uri="{FF2B5EF4-FFF2-40B4-BE49-F238E27FC236}">
                <a16:creationId xmlns:a16="http://schemas.microsoft.com/office/drawing/2014/main" id="{245A653B-315C-9018-6623-3663F4696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228" y="1880840"/>
            <a:ext cx="2487746" cy="1150582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105A204-F287-4494-909D-5FD20667E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08B6943-0110-4993-B7F6-7A6A1EC66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1BBFEE-907A-4DF1-9F7B-C5211B637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00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FD4C9-E15E-4C28-68B6-C52D00205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Implementation</a:t>
            </a:r>
          </a:p>
        </p:txBody>
      </p:sp>
      <p:pic>
        <p:nvPicPr>
          <p:cNvPr id="4098" name="Picture 2" descr="Stereolabs - ZED 2 Depth Camera">
            <a:extLst>
              <a:ext uri="{FF2B5EF4-FFF2-40B4-BE49-F238E27FC236}">
                <a16:creationId xmlns:a16="http://schemas.microsoft.com/office/drawing/2014/main" id="{FD42749A-EE0D-0EFD-108C-C045B9B5D5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6" r="2" b="4519"/>
          <a:stretch/>
        </p:blipFill>
        <p:spPr bwMode="auto">
          <a:xfrm>
            <a:off x="4639733" y="10"/>
            <a:ext cx="755226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1" name="Rectangle 4110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03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0CF5-DB27-5C3D-59FE-02C114283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D1E60FA-806B-6CF2-3BF0-D0E0866A4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132677"/>
              </p:ext>
            </p:extLst>
          </p:nvPr>
        </p:nvGraphicFramePr>
        <p:xfrm>
          <a:off x="1097280" y="1737360"/>
          <a:ext cx="4998720" cy="4400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417C414-2A03-2591-8FC0-04525D6459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339833"/>
              </p:ext>
            </p:extLst>
          </p:nvPr>
        </p:nvGraphicFramePr>
        <p:xfrm>
          <a:off x="6096000" y="1737360"/>
          <a:ext cx="5059680" cy="4400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1171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053E3-8E39-3FFB-87D4-72CCEA48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Conclusion</a:t>
            </a:r>
          </a:p>
        </p:txBody>
      </p:sp>
      <p:pic>
        <p:nvPicPr>
          <p:cNvPr id="7170" name="Picture 2" descr="Microsoft's HoloLens 2 Puts a Full-Fledged Computer on Your Face | WIRED">
            <a:extLst>
              <a:ext uri="{FF2B5EF4-FFF2-40B4-BE49-F238E27FC236}">
                <a16:creationId xmlns:a16="http://schemas.microsoft.com/office/drawing/2014/main" id="{17B0257C-7FDA-ED60-03F8-9A4DE691F8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r="14415"/>
          <a:stretch/>
        </p:blipFill>
        <p:spPr bwMode="auto">
          <a:xfrm>
            <a:off x="4639733" y="10"/>
            <a:ext cx="755226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3" name="Rectangle 7182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7645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513</TotalTime>
  <Words>40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CYCLIST-AUTONOMOUS VEHICLE INTERACTION: ENHANCING ROAD SAFETY THROUGH AN AUGMENTED REALITY PROTOTYPE</vt:lpstr>
      <vt:lpstr>Introduction</vt:lpstr>
      <vt:lpstr>Background</vt:lpstr>
      <vt:lpstr>Requirements</vt:lpstr>
      <vt:lpstr>Design</vt:lpstr>
      <vt:lpstr>Implementation</vt:lpstr>
      <vt:lpstr>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CYCLIST-AUTONOMOUS VEHICLE INTERACTION: ENHANCING ROAD SAFETY THROUGH AN AUGMENTED REALITY PROTOTYPE</dc:title>
  <dc:creator>Cameron McDonald</dc:creator>
  <cp:lastModifiedBy>cameron mcdonald</cp:lastModifiedBy>
  <cp:revision>2</cp:revision>
  <dcterms:created xsi:type="dcterms:W3CDTF">2024-03-29T04:29:52Z</dcterms:created>
  <dcterms:modified xsi:type="dcterms:W3CDTF">2024-03-29T16:21:45Z</dcterms:modified>
</cp:coreProperties>
</file>